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9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 varScale="1">
        <p:scale>
          <a:sx n="88" d="100"/>
          <a:sy n="88" d="100"/>
        </p:scale>
        <p:origin x="485" y="3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77394-0A20-4CF6-9066-CFC2C1C9D3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149" y="389840"/>
            <a:ext cx="8281987" cy="2954655"/>
          </a:xfrm>
        </p:spPr>
        <p:txBody>
          <a:bodyPr anchor="t" anchorCtr="0">
            <a:normAutofit/>
          </a:bodyPr>
          <a:lstStyle>
            <a:lvl1pPr algn="l">
              <a:lnSpc>
                <a:spcPct val="100000"/>
              </a:lnSpc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10971F-8922-4B23-9C80-0643D7E350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149" y="3536951"/>
            <a:ext cx="8281989" cy="2555874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A7947-E287-4738-8C82-07CE4F01EF03}" type="datetime2">
              <a:rPr lang="en-US" smtClean="0"/>
              <a:t>Friday, November 6, 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</a:extLst>
          </p:cNvPr>
          <p:cNvSpPr>
            <a:spLocks noChangeAspect="1"/>
          </p:cNvSpPr>
          <p:nvPr/>
        </p:nvSpPr>
        <p:spPr>
          <a:xfrm rot="2700000">
            <a:off x="612445" y="48188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</a:extLst>
          </p:cNvPr>
          <p:cNvSpPr/>
          <p:nvPr/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</a:extLst>
          </p:cNvPr>
          <p:cNvGrpSpPr/>
          <p:nvPr/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7010407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79361-B9A1-48F2-9473-23DE30E2D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03906"/>
            <a:ext cx="11090275" cy="1333057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986779-C2F3-447D-85F7-F6B0E2C97D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61572-1A59-4E3B-BA65-3329E9468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EBD84-71F4-4271-8C46-0D47C0A9B12E}" type="datetime2">
              <a:rPr lang="en-US" smtClean="0"/>
              <a:t>Friday, November 6, 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EF84F1-99FE-4F0B-9E76-F581C2C1B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B2D769-16B1-43C4-BF14-317553351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80603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E56583A-514F-4632-820D-E7EE236A46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73CBBB-7DDC-4437-8C7D-22A1C35202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C69EBF-DA20-4024-8006-B158D571E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E0CE1-F450-4107-B2CB-17B18F8A3F4A}" type="datetime2">
              <a:rPr lang="en-US" smtClean="0"/>
              <a:t>Friday, November 6, 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BAC8B9-14B5-4DF1-994D-AB47DB3BA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876582-5F9B-4F5E-AAD5-D608CB68E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17354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3BDBC526-6DCD-4FF6-8395-D8C22E46E527}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113199"/>
            <a:ext cx="11090274" cy="3979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8C025-CD7A-4966-867E-81CF82B15267}" type="datetime2">
              <a:rPr lang="en-US" smtClean="0"/>
              <a:t>Friday, November 6, 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423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>
            <a:extLst>
              <a:ext uri="{FF2B5EF4-FFF2-40B4-BE49-F238E27FC236}">
                <a16:creationId xmlns:a16="http://schemas.microsoft.com/office/drawing/2014/main" id="{4644CBB8-40B8-42F8-9172-07A476341DDA}"/>
              </a:ext>
            </a:extLst>
          </p:cNvPr>
          <p:cNvGrpSpPr/>
          <p:nvPr/>
        </p:nvGrpSpPr>
        <p:grpSpPr>
          <a:xfrm>
            <a:off x="356481" y="879007"/>
            <a:ext cx="734257" cy="760506"/>
            <a:chOff x="5243759" y="1363788"/>
            <a:chExt cx="734257" cy="760506"/>
          </a:xfrm>
        </p:grpSpPr>
        <p:sp>
          <p:nvSpPr>
            <p:cNvPr id="49" name="Freeform 5">
              <a:extLst>
                <a:ext uri="{FF2B5EF4-FFF2-40B4-BE49-F238E27FC236}">
                  <a16:creationId xmlns:a16="http://schemas.microsoft.com/office/drawing/2014/main" id="{35CE073E-302A-4AA7-98C7-8667DDDCFA18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0" name="Freeform 6">
              <a:extLst>
                <a:ext uri="{FF2B5EF4-FFF2-40B4-BE49-F238E27FC236}">
                  <a16:creationId xmlns:a16="http://schemas.microsoft.com/office/drawing/2014/main" id="{4FD1AE2F-DD70-4E93-B905-E052A23F0B1C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1" name="Freeform 8">
              <a:extLst>
                <a:ext uri="{FF2B5EF4-FFF2-40B4-BE49-F238E27FC236}">
                  <a16:creationId xmlns:a16="http://schemas.microsoft.com/office/drawing/2014/main" id="{E8D529E5-8838-47F0-98A4-2D46F11E499C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5DA2564-D3DB-48AD-83F0-6CC6B5743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563" y="474345"/>
            <a:ext cx="11077574" cy="2954655"/>
          </a:xfrm>
        </p:spPr>
        <p:txBody>
          <a:bodyPr vert="horz" wrap="square" lIns="0" tIns="0" rIns="0" bIns="0" rtlCol="0" anchor="b" anchorCtr="0">
            <a:normAutofit/>
          </a:bodyPr>
          <a:lstStyle>
            <a:lvl1pPr>
              <a:defRPr lang="en-US" sz="64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03DDF-462A-45CE-931B-010AB4F73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09929-0719-4517-94D6-FDF7F99E70F6}" type="datetime2">
              <a:rPr lang="en-US" smtClean="0"/>
              <a:t>Friday, November 6, 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E10702-2ACF-4768-9E91-8CB87B895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FA722-391E-4FCF-8E15-0D7E2EC02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EEA752-36DA-440B-8747-0EB2914080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6271" y="3629772"/>
            <a:ext cx="11074866" cy="2678953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BCC02B0-8581-4752-B7BC-3CE1EF17B9F7}"/>
              </a:ext>
            </a:extLst>
          </p:cNvPr>
          <p:cNvSpPr>
            <a:spLocks noChangeAspect="1"/>
          </p:cNvSpPr>
          <p:nvPr/>
        </p:nvSpPr>
        <p:spPr>
          <a:xfrm rot="18900000">
            <a:off x="11209132" y="4448189"/>
            <a:ext cx="999200" cy="1262947"/>
          </a:xfrm>
          <a:custGeom>
            <a:avLst/>
            <a:gdLst>
              <a:gd name="connsiteX0" fmla="*/ 540000 w 999200"/>
              <a:gd name="connsiteY0" fmla="*/ 0 h 1262947"/>
              <a:gd name="connsiteX1" fmla="*/ 999200 w 999200"/>
              <a:gd name="connsiteY1" fmla="*/ 815317 h 1262947"/>
              <a:gd name="connsiteX2" fmla="*/ 552185 w 999200"/>
              <a:gd name="connsiteY2" fmla="*/ 1262333 h 1262947"/>
              <a:gd name="connsiteX3" fmla="*/ 540000 w 999200"/>
              <a:gd name="connsiteY3" fmla="*/ 1262947 h 1262947"/>
              <a:gd name="connsiteX4" fmla="*/ 0 w 999200"/>
              <a:gd name="connsiteY4" fmla="*/ 992947 h 1262947"/>
              <a:gd name="connsiteX5" fmla="*/ 10971 w 999200"/>
              <a:gd name="connsiteY5" fmla="*/ 938533 h 1262947"/>
              <a:gd name="connsiteX6" fmla="*/ 15626 w 999200"/>
              <a:gd name="connsiteY6" fmla="*/ 931034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9200" h="1262947">
                <a:moveTo>
                  <a:pt x="540000" y="0"/>
                </a:moveTo>
                <a:lnTo>
                  <a:pt x="999200" y="815317"/>
                </a:lnTo>
                <a:lnTo>
                  <a:pt x="552185" y="1262333"/>
                </a:lnTo>
                <a:lnTo>
                  <a:pt x="540000" y="1262947"/>
                </a:ln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10200000" scaled="0"/>
          </a:gradFill>
          <a:ln>
            <a:noFill/>
          </a:ln>
          <a:effectLst>
            <a:innerShdw blurRad="254000" dist="101600" dir="42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EA0FF4DB-8180-4D26-AEAE-7ECDB670F71D}"/>
              </a:ext>
            </a:extLst>
          </p:cNvPr>
          <p:cNvSpPr/>
          <p:nvPr/>
        </p:nvSpPr>
        <p:spPr>
          <a:xfrm rot="2700000">
            <a:off x="11686937" y="4853516"/>
            <a:ext cx="540000" cy="978284"/>
          </a:xfrm>
          <a:custGeom>
            <a:avLst/>
            <a:gdLst>
              <a:gd name="connsiteX0" fmla="*/ 113288 w 540000"/>
              <a:gd name="connsiteY0" fmla="*/ 0 h 978284"/>
              <a:gd name="connsiteX1" fmla="*/ 539386 w 540000"/>
              <a:gd name="connsiteY1" fmla="*/ 426099 h 978284"/>
              <a:gd name="connsiteX2" fmla="*/ 540000 w 540000"/>
              <a:gd name="connsiteY2" fmla="*/ 438284 h 978284"/>
              <a:gd name="connsiteX3" fmla="*/ 270000 w 540000"/>
              <a:gd name="connsiteY3" fmla="*/ 978284 h 978284"/>
              <a:gd name="connsiteX4" fmla="*/ 0 w 540000"/>
              <a:gd name="connsiteY4" fmla="*/ 438284 h 978284"/>
              <a:gd name="connsiteX5" fmla="*/ 79081 w 540000"/>
              <a:gd name="connsiteY5" fmla="*/ 56446 h 978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0000" h="978284">
                <a:moveTo>
                  <a:pt x="113288" y="0"/>
                </a:moveTo>
                <a:lnTo>
                  <a:pt x="539386" y="426099"/>
                </a:lnTo>
                <a:lnTo>
                  <a:pt x="540000" y="438284"/>
                </a:lnTo>
                <a:cubicBezTo>
                  <a:pt x="540000" y="736518"/>
                  <a:pt x="419117" y="978284"/>
                  <a:pt x="270000" y="978284"/>
                </a:cubicBezTo>
                <a:cubicBezTo>
                  <a:pt x="120883" y="978284"/>
                  <a:pt x="0" y="736518"/>
                  <a:pt x="0" y="438284"/>
                </a:cubicBezTo>
                <a:cubicBezTo>
                  <a:pt x="0" y="289167"/>
                  <a:pt x="30220" y="154167"/>
                  <a:pt x="79081" y="56446"/>
                </a:cubicBezTo>
                <a:close/>
              </a:path>
            </a:pathLst>
          </a:cu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2360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94729CA3-91C4-4A89-9448-A2F0E409177A}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68347B7-45FA-4A01-924D-DC385B720B3E}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4" cy="13320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862" y="2097175"/>
            <a:ext cx="5435600" cy="3995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362910-87AA-4E67-992D-8D4822FD8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5538" y="2097175"/>
            <a:ext cx="5435600" cy="3995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95673-5512-4AAA-9AEB-E00C61EC65D5}" type="datetime2">
              <a:rPr lang="en-US" smtClean="0"/>
              <a:t>Friday, November 6, 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40719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FD65A50E-2F73-4426-8586-9731AFA2D2E0}"/>
              </a:ext>
            </a:extLst>
          </p:cNvPr>
          <p:cNvSpPr>
            <a:spLocks noChangeAspect="1"/>
          </p:cNvSpPr>
          <p:nvPr/>
        </p:nvSpPr>
        <p:spPr>
          <a:xfrm>
            <a:off x="11091612" y="58934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89C080-4102-49AE-BDA9-59A4A67E2486}"/>
              </a:ext>
            </a:extLst>
          </p:cNvPr>
          <p:cNvSpPr/>
          <p:nvPr/>
        </p:nvSpPr>
        <p:spPr>
          <a:xfrm>
            <a:off x="11451612" y="5827878"/>
            <a:ext cx="379049" cy="360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E62014-F04C-495A-964E-6B888D49C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sz="32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5DF027-E633-44EE-ACA0-C205930AA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881275"/>
            <a:ext cx="5437186" cy="535354"/>
          </a:xfrm>
        </p:spPr>
        <p:txBody>
          <a:bodyPr anchor="b">
            <a:normAutofit/>
          </a:bodyPr>
          <a:lstStyle>
            <a:lvl1pPr marL="0" indent="0">
              <a:buNone/>
              <a:defRPr sz="14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A4F363-FEEF-4CD2-A18E-17AE8D4851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577270"/>
            <a:ext cx="5429114" cy="3515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E50F8C-4D64-40FD-AE8C-6A1F3C2A84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881275"/>
            <a:ext cx="5436392" cy="535354"/>
          </a:xfrm>
        </p:spPr>
        <p:txBody>
          <a:bodyPr vert="horz" wrap="square" lIns="0" tIns="0" rIns="0" bIns="0" rtlCol="0" anchor="b">
            <a:normAutofit/>
          </a:bodyPr>
          <a:lstStyle>
            <a:lvl1pPr>
              <a:defRPr lang="en-US" sz="1400" b="0" cap="all" spc="200" baseline="0" dirty="0">
                <a:solidFill>
                  <a:schemeClr val="tx1"/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AC943E-DB2B-40E0-907F-8EA1404791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577270"/>
            <a:ext cx="5436391" cy="3515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CDCD5B-3F26-4AFA-8BD4-E5D8DD2AF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138FA-2E87-4873-8BBA-13E447C9A99A}" type="datetime2">
              <a:rPr lang="en-US" smtClean="0"/>
              <a:t>Friday, November 6, 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10D1EE-83A0-4FB5-9B25-8A73DE891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31C35-2E5B-491D-85ED-DB42A4FE1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59265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2053C-0E9C-4159-B7C9-6AB743439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9149" y="550799"/>
            <a:ext cx="8283313" cy="5542025"/>
          </a:xfrm>
        </p:spPr>
        <p:txBody>
          <a:bodyPr vert="horz" wrap="square" lIns="0" tIns="0" rIns="0" bIns="0" rtlCol="0" anchor="ctr" anchorCtr="0">
            <a:norm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F51F65-E111-4656-83BE-CFCDE2DD6C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BB40A-97BD-4BFB-B639-0BFF95FDE8B7}" type="datetime2">
              <a:rPr lang="en-US" smtClean="0"/>
              <a:t>Friday, November 6, 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FF82CB-2D17-4918-821E-485475CF2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66589D-A056-4817-AE15-39D87FE13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E489F067-39E1-4757-BC11-6169A343F2E1}"/>
              </a:ext>
            </a:extLst>
          </p:cNvPr>
          <p:cNvSpPr>
            <a:spLocks noChangeAspect="1"/>
          </p:cNvSpPr>
          <p:nvPr/>
        </p:nvSpPr>
        <p:spPr>
          <a:xfrm rot="18900000" flipV="1">
            <a:off x="-410727" y="3958416"/>
            <a:ext cx="3536330" cy="1853969"/>
          </a:xfrm>
          <a:custGeom>
            <a:avLst/>
            <a:gdLst>
              <a:gd name="connsiteX0" fmla="*/ 3536330 w 3536330"/>
              <a:gd name="connsiteY0" fmla="*/ 1853969 h 1853969"/>
              <a:gd name="connsiteX1" fmla="*/ 1682362 w 3536330"/>
              <a:gd name="connsiteY1" fmla="*/ 0 h 1853969"/>
              <a:gd name="connsiteX2" fmla="*/ 52157 w 3536330"/>
              <a:gd name="connsiteY2" fmla="*/ 970257 h 1853969"/>
              <a:gd name="connsiteX3" fmla="*/ 0 w 3536330"/>
              <a:gd name="connsiteY3" fmla="*/ 1078528 h 1853969"/>
              <a:gd name="connsiteX4" fmla="*/ 757215 w 3536330"/>
              <a:gd name="connsiteY4" fmla="*/ 1835743 h 1853969"/>
              <a:gd name="connsiteX5" fmla="*/ 774211 w 3536330"/>
              <a:gd name="connsiteY5" fmla="*/ 1667149 h 1853969"/>
              <a:gd name="connsiteX6" fmla="*/ 1682362 w 3536330"/>
              <a:gd name="connsiteY6" fmla="*/ 926985 h 1853969"/>
              <a:gd name="connsiteX7" fmla="*/ 2609345 w 3536330"/>
              <a:gd name="connsiteY7" fmla="*/ 1853969 h 1853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36330" h="1853969">
                <a:moveTo>
                  <a:pt x="3536330" y="1853969"/>
                </a:moveTo>
                <a:cubicBezTo>
                  <a:pt x="3536330" y="830051"/>
                  <a:pt x="2706280" y="0"/>
                  <a:pt x="1682362" y="0"/>
                </a:cubicBezTo>
                <a:cubicBezTo>
                  <a:pt x="978418" y="0"/>
                  <a:pt x="366107" y="392328"/>
                  <a:pt x="52157" y="970257"/>
                </a:cubicBezTo>
                <a:lnTo>
                  <a:pt x="0" y="1078528"/>
                </a:lnTo>
                <a:lnTo>
                  <a:pt x="757215" y="1835743"/>
                </a:lnTo>
                <a:lnTo>
                  <a:pt x="774211" y="1667149"/>
                </a:lnTo>
                <a:cubicBezTo>
                  <a:pt x="860649" y="1244739"/>
                  <a:pt x="1234397" y="926985"/>
                  <a:pt x="1682362" y="926985"/>
                </a:cubicBezTo>
                <a:cubicBezTo>
                  <a:pt x="2194320" y="926985"/>
                  <a:pt x="2609345" y="1342010"/>
                  <a:pt x="2609345" y="1853969"/>
                </a:cubicBezTo>
                <a:close/>
              </a:path>
            </a:pathLst>
          </a:custGeom>
          <a:gradFill flip="none" rotWithShape="1">
            <a:gsLst>
              <a:gs pos="97000">
                <a:schemeClr val="bg2"/>
              </a:gs>
              <a:gs pos="31000">
                <a:schemeClr val="bg2">
                  <a:lumMod val="90000"/>
                  <a:lumOff val="10000"/>
                </a:schemeClr>
              </a:gs>
            </a:gsLst>
            <a:lin ang="15000000" scaled="0"/>
            <a:tileRect/>
          </a:gradFill>
          <a:ln>
            <a:noFill/>
          </a:ln>
          <a:effectLst>
            <a:innerShdw blurRad="355600" dist="101600" dir="16200000">
              <a:schemeClr val="accent1">
                <a:lumMod val="60000"/>
                <a:lumOff val="40000"/>
                <a:alpha val="8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DD231011-607F-42F1-B2D9-2BA8E91CC6AF}"/>
              </a:ext>
            </a:extLst>
          </p:cNvPr>
          <p:cNvSpPr>
            <a:spLocks noChangeAspect="1"/>
          </p:cNvSpPr>
          <p:nvPr/>
        </p:nvSpPr>
        <p:spPr>
          <a:xfrm rot="18900000" flipV="1">
            <a:off x="-481151" y="3649708"/>
            <a:ext cx="3478701" cy="2164843"/>
          </a:xfrm>
          <a:custGeom>
            <a:avLst/>
            <a:gdLst>
              <a:gd name="connsiteX0" fmla="*/ 3478701 w 3478701"/>
              <a:gd name="connsiteY0" fmla="*/ 2164843 h 2164843"/>
              <a:gd name="connsiteX1" fmla="*/ 1624733 w 3478701"/>
              <a:gd name="connsiteY1" fmla="*/ 0 h 2164843"/>
              <a:gd name="connsiteX2" fmla="*/ 87393 w 3478701"/>
              <a:gd name="connsiteY2" fmla="*/ 954459 h 2164843"/>
              <a:gd name="connsiteX3" fmla="*/ 0 w 3478701"/>
              <a:gd name="connsiteY3" fmla="*/ 1122434 h 2164843"/>
              <a:gd name="connsiteX4" fmla="*/ 736015 w 3478701"/>
              <a:gd name="connsiteY4" fmla="*/ 1858449 h 2164843"/>
              <a:gd name="connsiteX5" fmla="*/ 739424 w 3478701"/>
              <a:gd name="connsiteY5" fmla="*/ 1842964 h 2164843"/>
              <a:gd name="connsiteX6" fmla="*/ 1624733 w 3478701"/>
              <a:gd name="connsiteY6" fmla="*/ 1082422 h 2164843"/>
              <a:gd name="connsiteX7" fmla="*/ 2551716 w 3478701"/>
              <a:gd name="connsiteY7" fmla="*/ 2164843 h 2164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78701" h="2164843">
                <a:moveTo>
                  <a:pt x="3478701" y="2164843"/>
                </a:moveTo>
                <a:cubicBezTo>
                  <a:pt x="3478701" y="969234"/>
                  <a:pt x="2648651" y="0"/>
                  <a:pt x="1624733" y="0"/>
                </a:cubicBezTo>
                <a:cubicBezTo>
                  <a:pt x="984784" y="0"/>
                  <a:pt x="420564" y="378607"/>
                  <a:pt x="87393" y="954459"/>
                </a:cubicBezTo>
                <a:lnTo>
                  <a:pt x="0" y="1122434"/>
                </a:lnTo>
                <a:lnTo>
                  <a:pt x="736015" y="1858449"/>
                </a:lnTo>
                <a:lnTo>
                  <a:pt x="739424" y="1842964"/>
                </a:lnTo>
                <a:cubicBezTo>
                  <a:pt x="856791" y="1402344"/>
                  <a:pt x="1208766" y="1082422"/>
                  <a:pt x="1624733" y="1082422"/>
                </a:cubicBezTo>
                <a:cubicBezTo>
                  <a:pt x="2136692" y="1082422"/>
                  <a:pt x="2551716" y="1567038"/>
                  <a:pt x="2551716" y="2164843"/>
                </a:cubicBezTo>
                <a:close/>
              </a:path>
            </a:pathLst>
          </a:custGeom>
          <a:solidFill>
            <a:schemeClr val="bg2">
              <a:lumMod val="50000"/>
              <a:lumOff val="50000"/>
              <a:alpha val="40000"/>
            </a:schemeClr>
          </a:solidFill>
          <a:ln>
            <a:noFill/>
          </a:ln>
          <a:effectLst>
            <a:softEdge rad="381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C472EFA-56B5-4A41-8D4B-E9F37727F34D}"/>
              </a:ext>
            </a:extLst>
          </p:cNvPr>
          <p:cNvSpPr/>
          <p:nvPr/>
        </p:nvSpPr>
        <p:spPr>
          <a:xfrm rot="13500000" flipV="1">
            <a:off x="1512277" y="2840042"/>
            <a:ext cx="214196" cy="933178"/>
          </a:xfrm>
          <a:prstGeom prst="ellipse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33781B6C-21AD-489D-A3CB-522BB2AC543F}"/>
              </a:ext>
            </a:extLst>
          </p:cNvPr>
          <p:cNvSpPr>
            <a:spLocks noChangeAspect="1"/>
          </p:cNvSpPr>
          <p:nvPr/>
        </p:nvSpPr>
        <p:spPr>
          <a:xfrm>
            <a:off x="1780661" y="385236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1AD5B80-530E-44CD-8D4A-2796FB214CBF}"/>
              </a:ext>
            </a:extLst>
          </p:cNvPr>
          <p:cNvGrpSpPr/>
          <p:nvPr/>
        </p:nvGrpSpPr>
        <p:grpSpPr>
          <a:xfrm>
            <a:off x="623181" y="1514007"/>
            <a:ext cx="734257" cy="760506"/>
            <a:chOff x="5243759" y="1363788"/>
            <a:chExt cx="734257" cy="760506"/>
          </a:xfrm>
        </p:grpSpPr>
        <p:sp>
          <p:nvSpPr>
            <p:cNvPr id="52" name="Freeform 5">
              <a:extLst>
                <a:ext uri="{FF2B5EF4-FFF2-40B4-BE49-F238E27FC236}">
                  <a16:creationId xmlns:a16="http://schemas.microsoft.com/office/drawing/2014/main" id="{2F746AA8-9050-4515-9B17-BC850368529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3" name="Freeform 6">
              <a:extLst>
                <a:ext uri="{FF2B5EF4-FFF2-40B4-BE49-F238E27FC236}">
                  <a16:creationId xmlns:a16="http://schemas.microsoft.com/office/drawing/2014/main" id="{23EC1AC3-1698-46D5-80B7-F22F15E1A5E4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4" name="Freeform 8">
              <a:extLst>
                <a:ext uri="{FF2B5EF4-FFF2-40B4-BE49-F238E27FC236}">
                  <a16:creationId xmlns:a16="http://schemas.microsoft.com/office/drawing/2014/main" id="{73766156-553C-46EB-93FA-4F37CC0FF5CF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84624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9E0E3-ECF6-4CFE-8698-AEFEBCECC3C0}" type="datetime2">
              <a:rPr lang="en-US" smtClean="0"/>
              <a:t>Friday, November 6, 2020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78485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78B0BE9-88B0-4883-9BA9-CD594C400EC1}"/>
              </a:ext>
            </a:extLst>
          </p:cNvPr>
          <p:cNvGrpSpPr/>
          <p:nvPr/>
        </p:nvGrpSpPr>
        <p:grpSpPr>
          <a:xfrm>
            <a:off x="4949631" y="5111861"/>
            <a:ext cx="1262947" cy="1335600"/>
            <a:chOff x="2678417" y="2427951"/>
            <a:chExt cx="1262947" cy="13356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59DCBF3-7AFA-4CD1-A918-BC6DDE674E6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6964A02-96E1-4654-9187-DDDE7409F75B}"/>
                </a:ext>
              </a:extLst>
            </p:cNvPr>
            <p:cNvSpPr/>
            <p:nvPr/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F3FF76C-A012-4CDA-8AE7-E94139557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5" cy="984885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A4C80-DC38-4641-924F-90D6078CF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5775" y="1750060"/>
            <a:ext cx="7345362" cy="4342765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C42771-D3A7-4072-85DC-B7C5E530E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50060"/>
            <a:ext cx="3565525" cy="434276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D47AB1-6EB5-4E2C-B4A7-42DC643E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462FC-960E-4740-921F-B36862979F21}" type="datetime2">
              <a:rPr lang="en-US" smtClean="0"/>
              <a:t>Friday, November 6, 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A9D15F-B6ED-46E1-9840-0B625880E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AEB023-7A5E-4087-B75E-A38A80EE5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94045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F98F1FBA-F8BB-42CF-8B3E-D19AAFEE96C1}"/>
              </a:ext>
            </a:extLst>
          </p:cNvPr>
          <p:cNvGrpSpPr/>
          <p:nvPr/>
        </p:nvGrpSpPr>
        <p:grpSpPr>
          <a:xfrm>
            <a:off x="334964" y="5115518"/>
            <a:ext cx="734257" cy="760506"/>
            <a:chOff x="5243759" y="1363788"/>
            <a:chExt cx="734257" cy="760506"/>
          </a:xfrm>
        </p:grpSpPr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60EE09DD-C3DB-4266-BCC3-A765CFFBF37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5F301FE0-96DC-4EFB-BBEE-AED762C337C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3BEAD276-8850-4C0C-9777-8537000D522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E5EE0A0-B07E-479B-9684-4BD09FA43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75409"/>
            <a:ext cx="4500562" cy="984885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sz="32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1893A9-3462-4F51-83AE-5D2F124B98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67324" y="575409"/>
            <a:ext cx="6373813" cy="5733316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A9240C-79C0-4A88-A476-725DE1B9C2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76195"/>
            <a:ext cx="4500562" cy="4532530"/>
          </a:xfrm>
        </p:spPr>
        <p:txBody>
          <a:bodyPr anchor="t" anchorCtr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7D2D6F-49E8-4217-A908-2D9E43583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BC9E2-CB44-4C05-9BB5-496C18A241E0}" type="datetime2">
              <a:rPr lang="en-US" smtClean="0"/>
              <a:t>Friday, November 6, 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1C4440-6B8D-4A24-A807-8B1302A3D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CFE189-E20B-4108-B290-24442433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76206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028302-E866-455D-8898-536230275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11090275" cy="133305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94E72B-F0CF-4BC4-B509-A1C4508BE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3" y="2113862"/>
            <a:ext cx="11091600" cy="3978963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ACE49D-C22F-4540-AC09-E421D2A2E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9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246CB39B-5F4C-4A7E-9BE3-AAFD45576D16}" type="datetime2">
              <a:rPr lang="en-US" smtClean="0"/>
              <a:t>Friday, November 6, 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D5C3BE-317E-49E8-82B5-C8A7EC9C8A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9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r>
              <a:rPr lang="en-US" dirty="0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574E12-6C16-431F-B2CE-E4B15916BA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9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65717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lang="en-US" sz="4800" kern="120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spcAft>
          <a:spcPts val="800"/>
        </a:spcAft>
        <a:buFont typeface="Arial" panose="020B0604020202020204" pitchFamily="34" charset="0"/>
        <a:buChar char="•"/>
        <a:defRPr sz="20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weathermap.org/api" TargetMode="External"/><Relationship Id="rId2" Type="http://schemas.openxmlformats.org/officeDocument/2006/relationships/hyperlink" Target="https://api.windy.com/webcams" TargetMode="Externa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clf9008/Project1" TargetMode="Externa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8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1B04D8-1422-48F0-A998-4448029B6E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4" y="549275"/>
            <a:ext cx="6373812" cy="991290"/>
          </a:xfrm>
        </p:spPr>
        <p:txBody>
          <a:bodyPr wrap="square" anchor="ctr">
            <a:normAutofit fontScale="90000"/>
          </a:bodyPr>
          <a:lstStyle/>
          <a:p>
            <a:r>
              <a:rPr lang="en-US" sz="4800" dirty="0"/>
              <a:t>Destination Travel Weather App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075CF9-530C-484C-91E4-28B8FCA71E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92651" y="725863"/>
            <a:ext cx="4520153" cy="546755"/>
          </a:xfrm>
        </p:spPr>
        <p:txBody>
          <a:bodyPr anchor="ctr">
            <a:noAutofit/>
          </a:bodyPr>
          <a:lstStyle/>
          <a:p>
            <a:pPr algn="r"/>
            <a:r>
              <a:rPr lang="en-US" sz="1800" dirty="0">
                <a:solidFill>
                  <a:schemeClr val="tx1">
                    <a:alpha val="60000"/>
                  </a:schemeClr>
                </a:solidFill>
              </a:rPr>
              <a:t>Chase Follett</a:t>
            </a:r>
          </a:p>
          <a:p>
            <a:pPr algn="r"/>
            <a:r>
              <a:rPr lang="en-US" sz="1800" dirty="0">
                <a:solidFill>
                  <a:schemeClr val="tx1">
                    <a:alpha val="60000"/>
                  </a:schemeClr>
                </a:solidFill>
              </a:rPr>
              <a:t>Cody Chen</a:t>
            </a:r>
          </a:p>
          <a:p>
            <a:pPr algn="r"/>
            <a:r>
              <a:rPr lang="en-US" sz="1800" dirty="0">
                <a:solidFill>
                  <a:schemeClr val="tx1">
                    <a:alpha val="60000"/>
                  </a:schemeClr>
                </a:solidFill>
              </a:rPr>
              <a:t>Evan </a:t>
            </a:r>
            <a:r>
              <a:rPr lang="en-US" sz="1800" dirty="0" err="1">
                <a:solidFill>
                  <a:schemeClr val="tx1">
                    <a:alpha val="60000"/>
                  </a:schemeClr>
                </a:solidFill>
              </a:rPr>
              <a:t>Gerweck</a:t>
            </a:r>
            <a:r>
              <a:rPr lang="en-US" sz="1800" dirty="0">
                <a:solidFill>
                  <a:schemeClr val="tx1">
                    <a:alpha val="60000"/>
                  </a:schemeClr>
                </a:solidFill>
              </a:rPr>
              <a:t> </a:t>
            </a:r>
          </a:p>
          <a:p>
            <a:pPr algn="r"/>
            <a:r>
              <a:rPr lang="en-US" sz="1800" dirty="0">
                <a:solidFill>
                  <a:schemeClr val="tx1">
                    <a:alpha val="60000"/>
                  </a:schemeClr>
                </a:solidFill>
              </a:rPr>
              <a:t>Alessa Loor </a:t>
            </a:r>
          </a:p>
        </p:txBody>
      </p:sp>
      <p:pic>
        <p:nvPicPr>
          <p:cNvPr id="20" name="Picture 3">
            <a:extLst>
              <a:ext uri="{FF2B5EF4-FFF2-40B4-BE49-F238E27FC236}">
                <a16:creationId xmlns:a16="http://schemas.microsoft.com/office/drawing/2014/main" id="{732C4D9F-42CD-4D4C-A468-B8440374E3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448" b="12883"/>
          <a:stretch/>
        </p:blipFill>
        <p:spPr>
          <a:xfrm>
            <a:off x="20" y="2083435"/>
            <a:ext cx="12191980" cy="4774564"/>
          </a:xfrm>
          <a:custGeom>
            <a:avLst/>
            <a:gdLst/>
            <a:ahLst/>
            <a:cxnLst/>
            <a:rect l="l" t="t" r="r" b="b"/>
            <a:pathLst>
              <a:path w="12192000" h="4774564">
                <a:moveTo>
                  <a:pt x="0" y="0"/>
                </a:moveTo>
                <a:lnTo>
                  <a:pt x="12192000" y="0"/>
                </a:lnTo>
                <a:lnTo>
                  <a:pt x="12192000" y="4774564"/>
                </a:lnTo>
                <a:lnTo>
                  <a:pt x="0" y="4774564"/>
                </a:lnTo>
                <a:close/>
              </a:path>
            </a:pathLst>
          </a:custGeom>
        </p:spPr>
      </p:pic>
      <p:sp>
        <p:nvSpPr>
          <p:cNvPr id="21" name="Rectangle 10">
            <a:extLst>
              <a:ext uri="{FF2B5EF4-FFF2-40B4-BE49-F238E27FC236}">
                <a16:creationId xmlns:a16="http://schemas.microsoft.com/office/drawing/2014/main" id="{5337EA23-6703-4C96-9EEB-A408CBDD67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9319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8A8C1A-C5F3-4AF7-8F5E-A09EF036A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Elevator Speech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3D2FEF-A249-48AA-A25C-29E4CAA4A7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This application is best for users who are on the go. It allows you to search for any location you are traveling to, and it displays a five-day forecast of the city you searched for. It displays a UV index, humidity, temperature, current date, an icon of current weather condition, and also a live webcam of the set location. Anything that is searched will be stored in local storage to keep the user's data. </a:t>
            </a:r>
          </a:p>
        </p:txBody>
      </p:sp>
    </p:spTree>
    <p:extLst>
      <p:ext uri="{BB962C8B-B14F-4D97-AF65-F5344CB8AC3E}">
        <p14:creationId xmlns:p14="http://schemas.microsoft.com/office/powerpoint/2010/main" val="6914081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1DABEA-D956-4963-8859-C6C0613A19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Users Story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2CD1C5-9243-4D42-B65E-98FBC936DB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</a:rPr>
              <a:t>When I open the application, I am presented with a screen that has a search location feature. When I search the destination, the results bring up a page displaying a live webcam of the location. In addition to the live picture, I am presented with the current weather conditions; high’s and low’s for the day, a five-day forecast, humidity %, wind speed, and a UV index. I can then do another search for another destination, and the application will pull up the information for that location. When I am done, I can clear my searches or keep them saved if I would like to view the page again. </a:t>
            </a:r>
          </a:p>
        </p:txBody>
      </p:sp>
    </p:spTree>
    <p:extLst>
      <p:ext uri="{BB962C8B-B14F-4D97-AF65-F5344CB8AC3E}">
        <p14:creationId xmlns:p14="http://schemas.microsoft.com/office/powerpoint/2010/main" val="13482107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7A09C51-8FA0-4434-B917-44CFD04658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Technologies Used 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2BCC779-1492-42CE-9EB7-859CC5D3B4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3508" y="1553656"/>
            <a:ext cx="5437186" cy="535354"/>
          </a:xfrm>
        </p:spPr>
        <p:txBody>
          <a:bodyPr/>
          <a:lstStyle/>
          <a:p>
            <a:r>
              <a:rPr lang="en-US" dirty="0"/>
              <a:t>Technologies Used &amp; IPA’S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EF398F5-EEA5-4585-8080-D7F0B0C7FB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2" y="2577270"/>
            <a:ext cx="5370733" cy="3515555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Ajax</a:t>
            </a:r>
          </a:p>
          <a:p>
            <a:r>
              <a:rPr lang="en-US" dirty="0"/>
              <a:t>APIS </a:t>
            </a:r>
          </a:p>
          <a:p>
            <a:r>
              <a:rPr lang="en-US" dirty="0"/>
              <a:t>JavaScript</a:t>
            </a:r>
          </a:p>
          <a:p>
            <a:r>
              <a:rPr lang="en-US" dirty="0"/>
              <a:t>Webcams</a:t>
            </a:r>
          </a:p>
          <a:p>
            <a:r>
              <a:rPr lang="en-US" dirty="0"/>
              <a:t>jQuery</a:t>
            </a:r>
          </a:p>
          <a:p>
            <a:r>
              <a:rPr lang="en-US" dirty="0"/>
              <a:t>Local storage </a:t>
            </a:r>
          </a:p>
          <a:p>
            <a:r>
              <a:rPr lang="en-US" dirty="0"/>
              <a:t>Travel API (</a:t>
            </a:r>
            <a:r>
              <a:rPr lang="en-US" dirty="0">
                <a:hlinkClick r:id="rId2"/>
              </a:rPr>
              <a:t>https://api.windy.com/webcams</a:t>
            </a:r>
            <a:r>
              <a:rPr lang="en-US" dirty="0"/>
              <a:t>)</a:t>
            </a:r>
          </a:p>
          <a:p>
            <a:r>
              <a:rPr lang="en-US" dirty="0"/>
              <a:t>Open Weather API (</a:t>
            </a:r>
            <a:r>
              <a:rPr lang="en-US" dirty="0">
                <a:hlinkClick r:id="rId3"/>
              </a:rPr>
              <a:t>https://openweathermap.org/api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7A7D68F-ED20-4874-8742-B905B5FC4E4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41357" y="1553656"/>
            <a:ext cx="5436392" cy="53535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Tasks 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9F7982F6-136C-40F7-8963-0A4028A30ED4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Cody- weather forecasts and accessing weather API’s</a:t>
            </a:r>
          </a:p>
          <a:p>
            <a:r>
              <a:rPr lang="en-US" dirty="0"/>
              <a:t>Evan- html, styling </a:t>
            </a:r>
          </a:p>
          <a:p>
            <a:r>
              <a:rPr lang="en-US" dirty="0"/>
              <a:t>Chase- travel webcam API</a:t>
            </a:r>
          </a:p>
          <a:p>
            <a:r>
              <a:rPr lang="en-US" dirty="0"/>
              <a:t>Alessa-  CSS, PowerPoint, </a:t>
            </a:r>
          </a:p>
        </p:txBody>
      </p:sp>
    </p:spTree>
    <p:extLst>
      <p:ext uri="{BB962C8B-B14F-4D97-AF65-F5344CB8AC3E}">
        <p14:creationId xmlns:p14="http://schemas.microsoft.com/office/powerpoint/2010/main" val="39581169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D2AA6E-245C-4CD4-95A7-49C5BCB55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Successes &amp; Challenges 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11FA5D-64C9-42D9-89F7-BE44B2F839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6811" y="1536198"/>
            <a:ext cx="11090274" cy="4722797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Successes</a:t>
            </a:r>
          </a:p>
          <a:p>
            <a:pPr lvl="1"/>
            <a:r>
              <a:rPr lang="en-US" dirty="0"/>
              <a:t>pulling live current data from API’S </a:t>
            </a:r>
          </a:p>
          <a:p>
            <a:pPr lvl="1"/>
            <a:r>
              <a:rPr lang="en-US" dirty="0"/>
              <a:t>Pulling them into one application</a:t>
            </a:r>
          </a:p>
          <a:p>
            <a:pPr lvl="1"/>
            <a:r>
              <a:rPr lang="en-US" dirty="0"/>
              <a:t> Polish user interface and interactivity</a:t>
            </a:r>
          </a:p>
          <a:p>
            <a:pPr lvl="1"/>
            <a:r>
              <a:rPr lang="en-US" dirty="0"/>
              <a:t>Easy to use </a:t>
            </a:r>
          </a:p>
          <a:p>
            <a:pPr lvl="1"/>
            <a:r>
              <a:rPr lang="en-US" dirty="0"/>
              <a:t>GitHub Repositories </a:t>
            </a:r>
          </a:p>
          <a:p>
            <a:pPr lvl="1"/>
            <a:r>
              <a:rPr lang="en-US" dirty="0"/>
              <a:t>Mobile interface </a:t>
            </a:r>
          </a:p>
          <a:p>
            <a:r>
              <a:rPr lang="en-US" dirty="0"/>
              <a:t>Challenges </a:t>
            </a:r>
          </a:p>
          <a:p>
            <a:pPr lvl="1"/>
            <a:r>
              <a:rPr lang="en-US" dirty="0"/>
              <a:t>Accessing &amp; storing user information into local storage</a:t>
            </a:r>
          </a:p>
          <a:p>
            <a:pPr lvl="1"/>
            <a:r>
              <a:rPr lang="en-US" dirty="0"/>
              <a:t> accessing 3</a:t>
            </a:r>
            <a:r>
              <a:rPr lang="en-US" baseline="30000" dirty="0"/>
              <a:t>rd</a:t>
            </a:r>
            <a:r>
              <a:rPr lang="en-US" dirty="0"/>
              <a:t> parties API’S</a:t>
            </a:r>
          </a:p>
          <a:p>
            <a:pPr lvl="1"/>
            <a:r>
              <a:rPr lang="en-US" dirty="0"/>
              <a:t> Saving users input</a:t>
            </a:r>
          </a:p>
          <a:p>
            <a:pPr lvl="1"/>
            <a:r>
              <a:rPr lang="en-US" dirty="0"/>
              <a:t>GitHub/branches with multiple collaborators</a:t>
            </a:r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AF2372-C526-4930-9CC7-93F2E0774D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1509" y="2208069"/>
            <a:ext cx="4934894" cy="3302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6573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84C09F-B477-422C-9D56-331544B476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Future Development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3002EB-2A09-4D73-A3F6-69B9D52A9A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4" y="1535410"/>
            <a:ext cx="3341448" cy="5119661"/>
          </a:xfrm>
        </p:spPr>
        <p:txBody>
          <a:bodyPr/>
          <a:lstStyle/>
          <a:p>
            <a:r>
              <a:rPr lang="en-US" dirty="0"/>
              <a:t>In future iterations we would:</a:t>
            </a:r>
          </a:p>
          <a:p>
            <a:pPr lvl="1"/>
            <a:r>
              <a:rPr lang="en-US" dirty="0"/>
              <a:t>Deploy more web cams</a:t>
            </a:r>
          </a:p>
          <a:p>
            <a:pPr lvl="1"/>
            <a:r>
              <a:rPr lang="en-US" dirty="0"/>
              <a:t>Set up history on the web cam page</a:t>
            </a:r>
          </a:p>
          <a:p>
            <a:pPr lvl="1"/>
            <a:r>
              <a:rPr lang="en-US" dirty="0"/>
              <a:t>Forecast radar map</a:t>
            </a:r>
          </a:p>
          <a:p>
            <a:pPr lvl="1"/>
            <a:r>
              <a:rPr lang="en-US" dirty="0"/>
              <a:t>New sections with braking weather news</a:t>
            </a:r>
          </a:p>
          <a:p>
            <a:pPr lvl="1"/>
            <a:r>
              <a:rPr lang="en-US" dirty="0"/>
              <a:t>Allergy index</a:t>
            </a:r>
          </a:p>
          <a:p>
            <a:pPr lvl="1"/>
            <a:r>
              <a:rPr lang="en-US" dirty="0"/>
              <a:t>Running weather condition index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358833-44F2-4827-8823-4178792707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4091" y="196245"/>
            <a:ext cx="3637717" cy="21966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4426533-3512-4E4E-B3B4-E440D9ED4F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4091" y="4742716"/>
            <a:ext cx="3663241" cy="20605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2E8C1B2-6910-44B1-A606-B1BEB7D21B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3607" y="3906059"/>
            <a:ext cx="1662867" cy="28972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63F1163-5E46-4C43-A830-C5DC6C7278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23473" y="2504424"/>
            <a:ext cx="3317311" cy="21267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CDAC6E6-AB4F-46C3-AEEC-A0436F0773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25597" y="1215275"/>
            <a:ext cx="2607094" cy="2607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2964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4C75486-5881-48B9-98D7-984B382F58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8892" y="531240"/>
            <a:ext cx="8283313" cy="5542025"/>
          </a:xfrm>
        </p:spPr>
        <p:txBody>
          <a:bodyPr/>
          <a:lstStyle/>
          <a:p>
            <a:pPr algn="ctr"/>
            <a:r>
              <a:rPr lang="en-US" u="sng" dirty="0"/>
              <a:t>Links</a:t>
            </a:r>
            <a:br>
              <a:rPr lang="en-US" u="sng" dirty="0"/>
            </a:br>
            <a:br>
              <a:rPr lang="en-US" u="sng" dirty="0"/>
            </a:br>
            <a:br>
              <a:rPr lang="en-US" dirty="0"/>
            </a:br>
            <a:r>
              <a:rPr lang="en-US" sz="2400" dirty="0">
                <a:hlinkClick r:id="rId2"/>
              </a:rPr>
              <a:t>https://github.com/clf9008/Project1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18190971"/>
      </p:ext>
    </p:extLst>
  </p:cSld>
  <p:clrMapOvr>
    <a:masterClrMapping/>
  </p:clrMapOvr>
</p:sld>
</file>

<file path=ppt/theme/theme1.xml><?xml version="1.0" encoding="utf-8"?>
<a:theme xmlns:a="http://schemas.openxmlformats.org/drawingml/2006/main" name="3DFloatVTI">
  <a:themeElements>
    <a:clrScheme name="AnalogousFromLightSeedLeftStep">
      <a:dk1>
        <a:srgbClr val="000000"/>
      </a:dk1>
      <a:lt1>
        <a:srgbClr val="FFFFFF"/>
      </a:lt1>
      <a:dk2>
        <a:srgbClr val="302441"/>
      </a:dk2>
      <a:lt2>
        <a:srgbClr val="E2E3E8"/>
      </a:lt2>
      <a:accent1>
        <a:srgbClr val="B49E5A"/>
      </a:accent1>
      <a:accent2>
        <a:srgbClr val="D78962"/>
      </a:accent2>
      <a:accent3>
        <a:srgbClr val="DE7E86"/>
      </a:accent3>
      <a:accent4>
        <a:srgbClr val="D7629C"/>
      </a:accent4>
      <a:accent5>
        <a:srgbClr val="DE7ED6"/>
      </a:accent5>
      <a:accent6>
        <a:srgbClr val="B062D7"/>
      </a:accent6>
      <a:hlink>
        <a:srgbClr val="697AAE"/>
      </a:hlink>
      <a:folHlink>
        <a:srgbClr val="7F7F7F"/>
      </a:folHlink>
    </a:clrScheme>
    <a:fontScheme name="Float">
      <a:majorFont>
        <a:latin typeface="Sitka Heading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3DFloatVTI" id="{F59BA300-ED19-4B39-9AE3-7882B1DE8B78}" vid="{0FEC63E3-719F-4F50-9F1E-5B8BAF39109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1243</TotalTime>
  <Words>387</Words>
  <Application>Microsoft Office PowerPoint</Application>
  <PresentationFormat>Widescreen</PresentationFormat>
  <Paragraphs>47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Sitka Heading</vt:lpstr>
      <vt:lpstr>Source Sans Pro</vt:lpstr>
      <vt:lpstr>3DFloatVTI</vt:lpstr>
      <vt:lpstr>Destination Travel Weather App</vt:lpstr>
      <vt:lpstr>Elevator Speech </vt:lpstr>
      <vt:lpstr>Users Story </vt:lpstr>
      <vt:lpstr>Technologies Used </vt:lpstr>
      <vt:lpstr>Successes &amp; Challenges  </vt:lpstr>
      <vt:lpstr> Future Development </vt:lpstr>
      <vt:lpstr>Links   https://github.com/clf9008/Project1  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Weather APP</dc:title>
  <dc:creator>Alessa Loor</dc:creator>
  <cp:lastModifiedBy>Alessa Loor</cp:lastModifiedBy>
  <cp:revision>15</cp:revision>
  <dcterms:created xsi:type="dcterms:W3CDTF">2020-11-06T19:56:26Z</dcterms:created>
  <dcterms:modified xsi:type="dcterms:W3CDTF">2020-11-07T16:54:00Z</dcterms:modified>
</cp:coreProperties>
</file>